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roxima Nova Bold Italics" charset="1" panose="02000506030000020004"/>
      <p:regular r:id="rId18"/>
    </p:embeddedFont>
    <p:embeddedFont>
      <p:font typeface="Inter" charset="1" panose="020B0502030000000004"/>
      <p:regular r:id="rId19"/>
    </p:embeddedFont>
    <p:embeddedFont>
      <p:font typeface="Inter Bold" charset="1" panose="020B0802030000000004"/>
      <p:regular r:id="rId20"/>
    </p:embeddedFont>
    <p:embeddedFont>
      <p:font typeface="Heading Now 61-68 Bold" charset="1" panose="00000000000000000000"/>
      <p:regular r:id="rId21"/>
    </p:embeddedFont>
    <p:embeddedFont>
      <p:font typeface="Heading Now 61-68 Bold Italics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jpe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413" y="578936"/>
            <a:ext cx="18994479" cy="5246370"/>
            <a:chOff x="0" y="0"/>
            <a:chExt cx="2942742" cy="8128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942742" cy="812800"/>
            </a:xfrm>
            <a:custGeom>
              <a:avLst/>
              <a:gdLst/>
              <a:ahLst/>
              <a:cxnLst/>
              <a:rect r="r" b="b" t="t" l="l"/>
              <a:pathLst>
                <a:path h="812800" w="2942742">
                  <a:moveTo>
                    <a:pt x="2942742" y="0"/>
                  </a:moveTo>
                  <a:lnTo>
                    <a:pt x="0" y="0"/>
                  </a:lnTo>
                  <a:lnTo>
                    <a:pt x="0" y="812800"/>
                  </a:lnTo>
                  <a:lnTo>
                    <a:pt x="2942742" y="812800"/>
                  </a:lnTo>
                  <a:close/>
                </a:path>
              </a:pathLst>
            </a:custGeom>
            <a:blipFill>
              <a:blip r:embed="rId2"/>
              <a:stretch>
                <a:fillRect l="0" t="-51675" r="0" b="-5167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032634" y="-320409"/>
            <a:ext cx="11472714" cy="10927817"/>
            <a:chOff x="0" y="0"/>
            <a:chExt cx="415328" cy="3956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328" cy="395602"/>
            </a:xfrm>
            <a:custGeom>
              <a:avLst/>
              <a:gdLst/>
              <a:ahLst/>
              <a:cxnLst/>
              <a:rect r="r" b="b" t="t" l="l"/>
              <a:pathLst>
                <a:path h="395602" w="415328">
                  <a:moveTo>
                    <a:pt x="203200" y="0"/>
                  </a:moveTo>
                  <a:lnTo>
                    <a:pt x="415328" y="0"/>
                  </a:lnTo>
                  <a:lnTo>
                    <a:pt x="212128" y="395602"/>
                  </a:lnTo>
                  <a:lnTo>
                    <a:pt x="0" y="3956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28575"/>
              <a:ext cx="212128" cy="36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74967" y="1967563"/>
            <a:ext cx="8801793" cy="8567930"/>
            <a:chOff x="0" y="0"/>
            <a:chExt cx="406400" cy="3956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395602"/>
            </a:xfrm>
            <a:custGeom>
              <a:avLst/>
              <a:gdLst/>
              <a:ahLst/>
              <a:cxnLst/>
              <a:rect r="r" b="b" t="t" l="l"/>
              <a:pathLst>
                <a:path h="395602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395602"/>
                  </a:lnTo>
                  <a:lnTo>
                    <a:pt x="0" y="39560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28575"/>
              <a:ext cx="203200" cy="36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76004" y="-310291"/>
            <a:ext cx="8554769" cy="8148460"/>
            <a:chOff x="0" y="0"/>
            <a:chExt cx="415328" cy="3956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5328" cy="395602"/>
            </a:xfrm>
            <a:custGeom>
              <a:avLst/>
              <a:gdLst/>
              <a:ahLst/>
              <a:cxnLst/>
              <a:rect r="r" b="b" t="t" l="l"/>
              <a:pathLst>
                <a:path h="395602" w="415328">
                  <a:moveTo>
                    <a:pt x="203200" y="0"/>
                  </a:moveTo>
                  <a:lnTo>
                    <a:pt x="415328" y="0"/>
                  </a:lnTo>
                  <a:lnTo>
                    <a:pt x="212128" y="395602"/>
                  </a:lnTo>
                  <a:lnTo>
                    <a:pt x="0" y="39560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28575"/>
              <a:ext cx="212128" cy="367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82956" y="578936"/>
            <a:ext cx="2564597" cy="771525"/>
            <a:chOff x="0" y="0"/>
            <a:chExt cx="3419463" cy="102870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550118" y="0"/>
              <a:ext cx="1086568" cy="1028700"/>
              <a:chOff x="0" y="0"/>
              <a:chExt cx="429261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2926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29261">
                    <a:moveTo>
                      <a:pt x="0" y="0"/>
                    </a:moveTo>
                    <a:lnTo>
                      <a:pt x="226061" y="0"/>
                    </a:lnTo>
                    <a:lnTo>
                      <a:pt x="429261" y="203200"/>
                    </a:lnTo>
                    <a:lnTo>
                      <a:pt x="226061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77800" y="28575"/>
                <a:ext cx="175261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773652" y="0"/>
              <a:ext cx="1086568" cy="1028700"/>
              <a:chOff x="0" y="0"/>
              <a:chExt cx="429261" cy="406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2926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29261">
                    <a:moveTo>
                      <a:pt x="0" y="0"/>
                    </a:moveTo>
                    <a:lnTo>
                      <a:pt x="226061" y="0"/>
                    </a:lnTo>
                    <a:lnTo>
                      <a:pt x="429261" y="203200"/>
                    </a:lnTo>
                    <a:lnTo>
                      <a:pt x="226061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77800" y="28575"/>
                <a:ext cx="175261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1086568" cy="1028700"/>
              <a:chOff x="0" y="0"/>
              <a:chExt cx="429261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2926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29261">
                    <a:moveTo>
                      <a:pt x="0" y="0"/>
                    </a:moveTo>
                    <a:lnTo>
                      <a:pt x="226061" y="0"/>
                    </a:lnTo>
                    <a:lnTo>
                      <a:pt x="429261" y="203200"/>
                    </a:lnTo>
                    <a:lnTo>
                      <a:pt x="226061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77800" y="28575"/>
                <a:ext cx="175261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332894" y="0"/>
              <a:ext cx="1086568" cy="1028700"/>
              <a:chOff x="0" y="0"/>
              <a:chExt cx="429261" cy="4064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2926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29261">
                    <a:moveTo>
                      <a:pt x="0" y="0"/>
                    </a:moveTo>
                    <a:lnTo>
                      <a:pt x="226061" y="0"/>
                    </a:lnTo>
                    <a:lnTo>
                      <a:pt x="429261" y="203200"/>
                    </a:lnTo>
                    <a:lnTo>
                      <a:pt x="226061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77800" y="28575"/>
                <a:ext cx="175261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9"/>
                  </a:lnSpc>
                </a:pP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5400000">
            <a:off x="444664" y="3820790"/>
            <a:ext cx="607282" cy="1603437"/>
          </a:xfrm>
          <a:custGeom>
            <a:avLst/>
            <a:gdLst/>
            <a:ahLst/>
            <a:cxnLst/>
            <a:rect r="r" b="b" t="t" l="l"/>
            <a:pathLst>
              <a:path h="1603437" w="607282">
                <a:moveTo>
                  <a:pt x="0" y="0"/>
                </a:moveTo>
                <a:lnTo>
                  <a:pt x="607282" y="0"/>
                </a:lnTo>
                <a:lnTo>
                  <a:pt x="607282" y="1603437"/>
                </a:lnTo>
                <a:lnTo>
                  <a:pt x="0" y="1603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30424" y="5628792"/>
            <a:ext cx="10345439" cy="251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2"/>
              </a:lnSpc>
            </a:pPr>
            <a:r>
              <a:rPr lang="en-US" b="true" sz="9200" i="true">
                <a:solidFill>
                  <a:srgbClr val="FFB800"/>
                </a:solidFill>
                <a:latin typeface="Proxima Nova Bold Italics"/>
                <a:ea typeface="Proxima Nova Bold Italics"/>
                <a:cs typeface="Proxima Nova Bold Italics"/>
                <a:sym typeface="Proxima Nova Bold Italics"/>
              </a:rPr>
              <a:t>PREDICTING</a:t>
            </a:r>
            <a:r>
              <a:rPr lang="en-US" b="true" sz="9200" i="true">
                <a:solidFill>
                  <a:srgbClr val="FFFFFF"/>
                </a:solidFill>
                <a:latin typeface="Proxima Nova Bold Italics"/>
                <a:ea typeface="Proxima Nova Bold Italics"/>
                <a:cs typeface="Proxima Nova Bold Italics"/>
                <a:sym typeface="Proxima Nova Bold Italics"/>
              </a:rPr>
              <a:t> USED CAR PRICES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78034" y="8461434"/>
            <a:ext cx="2511386" cy="38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Presented by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78034" y="8802990"/>
            <a:ext cx="272917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UTKARSH RAJ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048" y="8968749"/>
            <a:ext cx="4449333" cy="1116378"/>
          </a:xfrm>
          <a:custGeom>
            <a:avLst/>
            <a:gdLst/>
            <a:ahLst/>
            <a:cxnLst/>
            <a:rect r="r" b="b" t="t" l="l"/>
            <a:pathLst>
              <a:path h="1116378" w="4449333">
                <a:moveTo>
                  <a:pt x="0" y="0"/>
                </a:moveTo>
                <a:lnTo>
                  <a:pt x="4449333" y="0"/>
                </a:lnTo>
                <a:lnTo>
                  <a:pt x="4449333" y="1116379"/>
                </a:lnTo>
                <a:lnTo>
                  <a:pt x="0" y="111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1211732" y="1523737"/>
            <a:ext cx="8885670" cy="8561391"/>
            <a:chOff x="0" y="0"/>
            <a:chExt cx="812800" cy="7831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83137"/>
            </a:xfrm>
            <a:custGeom>
              <a:avLst/>
              <a:gdLst/>
              <a:ahLst/>
              <a:cxnLst/>
              <a:rect r="r" b="b" t="t" l="l"/>
              <a:pathLst>
                <a:path h="783137" w="812800">
                  <a:moveTo>
                    <a:pt x="812800" y="391569"/>
                  </a:moveTo>
                  <a:lnTo>
                    <a:pt x="609600" y="783137"/>
                  </a:lnTo>
                  <a:lnTo>
                    <a:pt x="203200" y="783137"/>
                  </a:lnTo>
                  <a:lnTo>
                    <a:pt x="0" y="39156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91569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38100"/>
              <a:ext cx="584200" cy="8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87245" y="-2842763"/>
            <a:ext cx="14256286" cy="12600751"/>
            <a:chOff x="0" y="0"/>
            <a:chExt cx="886674" cy="7837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6674" cy="783708"/>
            </a:xfrm>
            <a:custGeom>
              <a:avLst/>
              <a:gdLst/>
              <a:ahLst/>
              <a:cxnLst/>
              <a:rect r="r" b="b" t="t" l="l"/>
              <a:pathLst>
                <a:path h="783708" w="886674">
                  <a:moveTo>
                    <a:pt x="886674" y="391854"/>
                  </a:moveTo>
                  <a:lnTo>
                    <a:pt x="683474" y="783708"/>
                  </a:lnTo>
                  <a:lnTo>
                    <a:pt x="203200" y="783708"/>
                  </a:lnTo>
                  <a:lnTo>
                    <a:pt x="0" y="391854"/>
                  </a:lnTo>
                  <a:lnTo>
                    <a:pt x="203200" y="0"/>
                  </a:lnTo>
                  <a:lnTo>
                    <a:pt x="683474" y="0"/>
                  </a:lnTo>
                  <a:lnTo>
                    <a:pt x="886674" y="391854"/>
                  </a:lnTo>
                  <a:close/>
                </a:path>
              </a:pathLst>
            </a:custGeom>
            <a:blipFill>
              <a:blip r:embed="rId4"/>
              <a:stretch>
                <a:fillRect l="0" t="-50567" r="0" b="-5056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51965" y="3042995"/>
            <a:ext cx="9358545" cy="5664060"/>
          </a:xfrm>
          <a:custGeom>
            <a:avLst/>
            <a:gdLst/>
            <a:ahLst/>
            <a:cxnLst/>
            <a:rect r="r" b="b" t="t" l="l"/>
            <a:pathLst>
              <a:path h="5664060" w="9358545">
                <a:moveTo>
                  <a:pt x="0" y="0"/>
                </a:moveTo>
                <a:lnTo>
                  <a:pt x="9358544" y="0"/>
                </a:lnTo>
                <a:lnTo>
                  <a:pt x="9358544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1391" y="923925"/>
            <a:ext cx="8638643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MODEL DEPLOYMENT &amp; LIVE PREDICTION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714024" y="-134104"/>
            <a:ext cx="8885670" cy="8561391"/>
            <a:chOff x="0" y="0"/>
            <a:chExt cx="812800" cy="783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83137"/>
            </a:xfrm>
            <a:custGeom>
              <a:avLst/>
              <a:gdLst/>
              <a:ahLst/>
              <a:cxnLst/>
              <a:rect r="r" b="b" t="t" l="l"/>
              <a:pathLst>
                <a:path h="783137" w="812800">
                  <a:moveTo>
                    <a:pt x="812800" y="391569"/>
                  </a:moveTo>
                  <a:lnTo>
                    <a:pt x="609600" y="783137"/>
                  </a:lnTo>
                  <a:lnTo>
                    <a:pt x="203200" y="783137"/>
                  </a:lnTo>
                  <a:lnTo>
                    <a:pt x="0" y="39156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91569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8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89536" y="-4500603"/>
            <a:ext cx="14256286" cy="12600751"/>
            <a:chOff x="0" y="0"/>
            <a:chExt cx="886674" cy="783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6674" cy="783708"/>
            </a:xfrm>
            <a:custGeom>
              <a:avLst/>
              <a:gdLst/>
              <a:ahLst/>
              <a:cxnLst/>
              <a:rect r="r" b="b" t="t" l="l"/>
              <a:pathLst>
                <a:path h="783708" w="886674">
                  <a:moveTo>
                    <a:pt x="886674" y="391854"/>
                  </a:moveTo>
                  <a:lnTo>
                    <a:pt x="683474" y="783708"/>
                  </a:lnTo>
                  <a:lnTo>
                    <a:pt x="203200" y="783708"/>
                  </a:lnTo>
                  <a:lnTo>
                    <a:pt x="0" y="391854"/>
                  </a:lnTo>
                  <a:lnTo>
                    <a:pt x="203200" y="0"/>
                  </a:lnTo>
                  <a:lnTo>
                    <a:pt x="683474" y="0"/>
                  </a:lnTo>
                  <a:lnTo>
                    <a:pt x="886674" y="391854"/>
                  </a:lnTo>
                  <a:close/>
                </a:path>
              </a:pathLst>
            </a:custGeom>
            <a:blipFill>
              <a:blip r:embed="rId2"/>
              <a:stretch>
                <a:fillRect l="0" t="-50567" r="0" b="-5056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25275" y="3172000"/>
            <a:ext cx="6606082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CONCLUSION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1034" y="4553218"/>
            <a:ext cx="8134562" cy="408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674"/>
              </a:lnSpc>
              <a:buFont typeface="Arial"/>
              <a:buChar char="•"/>
            </a:pPr>
            <a:r>
              <a:rPr lang="en-US" sz="24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Outcome:</a:t>
            </a: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Delivered a production-ready ML model with strong business value.</a:t>
            </a:r>
          </a:p>
          <a:p>
            <a:pPr algn="just" marL="539748" indent="-269874" lvl="1">
              <a:lnSpc>
                <a:spcPts val="4674"/>
              </a:lnSpc>
              <a:buFont typeface="Arial"/>
              <a:buChar char="•"/>
            </a:pPr>
            <a:r>
              <a:rPr lang="en-US" sz="24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Next Steps:</a:t>
            </a: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Expand dataset, integrate with business systems, monitor ongoing model health.</a:t>
            </a:r>
          </a:p>
          <a:p>
            <a:pPr algn="just" marL="539748" indent="-269874" lvl="1">
              <a:lnSpc>
                <a:spcPts val="4674"/>
              </a:lnSpc>
              <a:buFont typeface="Arial"/>
              <a:buChar char="•"/>
            </a:pPr>
            <a:r>
              <a:rPr lang="en-US" sz="24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Acknowledgments:</a:t>
            </a: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Data sources, scikit-learn, pandas, project contributors.</a:t>
            </a:r>
          </a:p>
          <a:p>
            <a:pPr algn="just">
              <a:lnSpc>
                <a:spcPts val="467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5410427" y="8636269"/>
            <a:ext cx="4958218" cy="1244062"/>
          </a:xfrm>
          <a:custGeom>
            <a:avLst/>
            <a:gdLst/>
            <a:ahLst/>
            <a:cxnLst/>
            <a:rect r="r" b="b" t="t" l="l"/>
            <a:pathLst>
              <a:path h="1244062" w="4958218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49206" y="1518363"/>
            <a:ext cx="4958218" cy="1244062"/>
          </a:xfrm>
          <a:custGeom>
            <a:avLst/>
            <a:gdLst/>
            <a:ahLst/>
            <a:cxnLst/>
            <a:rect r="r" b="b" t="t" l="l"/>
            <a:pathLst>
              <a:path h="1244062" w="4958218">
                <a:moveTo>
                  <a:pt x="0" y="0"/>
                </a:moveTo>
                <a:lnTo>
                  <a:pt x="4958219" y="0"/>
                </a:lnTo>
                <a:lnTo>
                  <a:pt x="4958219" y="1244062"/>
                </a:lnTo>
                <a:lnTo>
                  <a:pt x="0" y="12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499168" y="-371608"/>
            <a:ext cx="8188859" cy="11553781"/>
            <a:chOff x="0" y="0"/>
            <a:chExt cx="406400" cy="5733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573396"/>
            </a:xfrm>
            <a:custGeom>
              <a:avLst/>
              <a:gdLst/>
              <a:ahLst/>
              <a:cxnLst/>
              <a:rect r="r" b="b" t="t" l="l"/>
              <a:pathLst>
                <a:path h="573396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86698"/>
                  </a:lnTo>
                  <a:lnTo>
                    <a:pt x="203200" y="573396"/>
                  </a:lnTo>
                  <a:lnTo>
                    <a:pt x="0" y="573396"/>
                  </a:lnTo>
                  <a:lnTo>
                    <a:pt x="203200" y="286698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611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6665167" y="-371608"/>
            <a:ext cx="8188859" cy="11553781"/>
            <a:chOff x="0" y="0"/>
            <a:chExt cx="406400" cy="5733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573396"/>
            </a:xfrm>
            <a:custGeom>
              <a:avLst/>
              <a:gdLst/>
              <a:ahLst/>
              <a:cxnLst/>
              <a:rect r="r" b="b" t="t" l="l"/>
              <a:pathLst>
                <a:path h="573396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86698"/>
                  </a:lnTo>
                  <a:lnTo>
                    <a:pt x="203200" y="573396"/>
                  </a:lnTo>
                  <a:lnTo>
                    <a:pt x="0" y="573396"/>
                  </a:lnTo>
                  <a:lnTo>
                    <a:pt x="203200" y="286698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611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36004" y="5236529"/>
            <a:ext cx="9766296" cy="3814212"/>
          </a:xfrm>
          <a:custGeom>
            <a:avLst/>
            <a:gdLst/>
            <a:ahLst/>
            <a:cxnLst/>
            <a:rect r="r" b="b" t="t" l="l"/>
            <a:pathLst>
              <a:path h="3814212" w="9766296">
                <a:moveTo>
                  <a:pt x="0" y="0"/>
                </a:moveTo>
                <a:lnTo>
                  <a:pt x="9766296" y="0"/>
                </a:lnTo>
                <a:lnTo>
                  <a:pt x="9766296" y="3814212"/>
                </a:lnTo>
                <a:lnTo>
                  <a:pt x="0" y="3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9937" y="3054223"/>
            <a:ext cx="7189474" cy="41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63"/>
              </a:lnSpc>
            </a:pPr>
            <a:r>
              <a:rPr lang="en-US" b="true" sz="14758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975888" y="5670254"/>
            <a:ext cx="3823657" cy="959390"/>
          </a:xfrm>
          <a:custGeom>
            <a:avLst/>
            <a:gdLst/>
            <a:ahLst/>
            <a:cxnLst/>
            <a:rect r="r" b="b" t="t" l="l"/>
            <a:pathLst>
              <a:path h="959390" w="3823657">
                <a:moveTo>
                  <a:pt x="0" y="0"/>
                </a:moveTo>
                <a:lnTo>
                  <a:pt x="3823656" y="0"/>
                </a:lnTo>
                <a:lnTo>
                  <a:pt x="3823656" y="959390"/>
                </a:lnTo>
                <a:lnTo>
                  <a:pt x="0" y="95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0215" y="2330856"/>
            <a:ext cx="6354430" cy="5625288"/>
            <a:chOff x="0" y="0"/>
            <a:chExt cx="428822" cy="37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822" cy="379617"/>
            </a:xfrm>
            <a:custGeom>
              <a:avLst/>
              <a:gdLst/>
              <a:ahLst/>
              <a:cxnLst/>
              <a:rect r="r" b="b" t="t" l="l"/>
              <a:pathLst>
                <a:path h="379617" w="428822">
                  <a:moveTo>
                    <a:pt x="0" y="0"/>
                  </a:moveTo>
                  <a:lnTo>
                    <a:pt x="225622" y="0"/>
                  </a:lnTo>
                  <a:lnTo>
                    <a:pt x="428822" y="189808"/>
                  </a:lnTo>
                  <a:lnTo>
                    <a:pt x="225622" y="379617"/>
                  </a:lnTo>
                  <a:lnTo>
                    <a:pt x="0" y="379617"/>
                  </a:lnTo>
                  <a:lnTo>
                    <a:pt x="203200" y="189808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74822" cy="417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4481826" y="0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2"/>
              <a:stretch>
                <a:fillRect l="-23133" t="0" r="-2313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571108" y="8899945"/>
            <a:ext cx="7315200" cy="1835450"/>
          </a:xfrm>
          <a:custGeom>
            <a:avLst/>
            <a:gdLst/>
            <a:ahLst/>
            <a:cxnLst/>
            <a:rect r="r" b="b" t="t" l="l"/>
            <a:pathLst>
              <a:path h="1835450" w="731520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09163" y="0"/>
            <a:ext cx="5445289" cy="1366273"/>
          </a:xfrm>
          <a:custGeom>
            <a:avLst/>
            <a:gdLst/>
            <a:ahLst/>
            <a:cxnLst/>
            <a:rect r="r" b="b" t="t" l="l"/>
            <a:pathLst>
              <a:path h="1366273" w="5445289">
                <a:moveTo>
                  <a:pt x="0" y="0"/>
                </a:moveTo>
                <a:lnTo>
                  <a:pt x="5445289" y="0"/>
                </a:lnTo>
                <a:lnTo>
                  <a:pt x="5445289" y="1366273"/>
                </a:lnTo>
                <a:lnTo>
                  <a:pt x="0" y="136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21257" y="2569361"/>
            <a:ext cx="9547165" cy="5694800"/>
          </a:xfrm>
          <a:custGeom>
            <a:avLst/>
            <a:gdLst/>
            <a:ahLst/>
            <a:cxnLst/>
            <a:rect r="r" b="b" t="t" l="l"/>
            <a:pathLst>
              <a:path h="5694800" w="9547165">
                <a:moveTo>
                  <a:pt x="0" y="0"/>
                </a:moveTo>
                <a:lnTo>
                  <a:pt x="9547164" y="0"/>
                </a:lnTo>
                <a:lnTo>
                  <a:pt x="9547164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89765" y="762000"/>
            <a:ext cx="4908471" cy="117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 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66763" y="8899945"/>
            <a:ext cx="358355" cy="358355"/>
          </a:xfrm>
          <a:custGeom>
            <a:avLst/>
            <a:gdLst/>
            <a:ahLst/>
            <a:cxnLst/>
            <a:rect r="r" b="b" t="t" l="l"/>
            <a:pathLst>
              <a:path h="358355" w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04135" y="8928326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4" y="0"/>
                </a:lnTo>
                <a:lnTo>
                  <a:pt x="329974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547164" y="9258300"/>
            <a:ext cx="6115676" cy="1534479"/>
          </a:xfrm>
          <a:custGeom>
            <a:avLst/>
            <a:gdLst/>
            <a:ahLst/>
            <a:cxnLst/>
            <a:rect r="r" b="b" t="t" l="l"/>
            <a:pathLst>
              <a:path h="1534479" w="6115676">
                <a:moveTo>
                  <a:pt x="6115675" y="0"/>
                </a:moveTo>
                <a:lnTo>
                  <a:pt x="0" y="0"/>
                </a:lnTo>
                <a:lnTo>
                  <a:pt x="0" y="1534479"/>
                </a:lnTo>
                <a:lnTo>
                  <a:pt x="6115675" y="1534479"/>
                </a:lnTo>
                <a:lnTo>
                  <a:pt x="6115675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631249" y="2058851"/>
            <a:ext cx="4568015" cy="1146156"/>
          </a:xfrm>
          <a:custGeom>
            <a:avLst/>
            <a:gdLst/>
            <a:ahLst/>
            <a:cxnLst/>
            <a:rect r="r" b="b" t="t" l="l"/>
            <a:pathLst>
              <a:path h="1146156" w="4568015">
                <a:moveTo>
                  <a:pt x="4568015" y="0"/>
                </a:moveTo>
                <a:lnTo>
                  <a:pt x="0" y="0"/>
                </a:lnTo>
                <a:lnTo>
                  <a:pt x="0" y="1146156"/>
                </a:lnTo>
                <a:lnTo>
                  <a:pt x="4568015" y="1146156"/>
                </a:lnTo>
                <a:lnTo>
                  <a:pt x="4568015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79628" y="2196062"/>
            <a:ext cx="5524507" cy="6809276"/>
          </a:xfrm>
          <a:custGeom>
            <a:avLst/>
            <a:gdLst/>
            <a:ahLst/>
            <a:cxnLst/>
            <a:rect r="r" b="b" t="t" l="l"/>
            <a:pathLst>
              <a:path h="6809276" w="5524507">
                <a:moveTo>
                  <a:pt x="0" y="0"/>
                </a:moveTo>
                <a:lnTo>
                  <a:pt x="5524507" y="0"/>
                </a:lnTo>
                <a:lnTo>
                  <a:pt x="5524507" y="6809276"/>
                </a:lnTo>
                <a:lnTo>
                  <a:pt x="0" y="6809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60841" y="923925"/>
            <a:ext cx="898104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6000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DATASET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47131"/>
            <a:ext cx="7327062" cy="267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3">
                <a:solidFill>
                  <a:srgbClr val="FFB800"/>
                </a:solidFill>
                <a:latin typeface="Inter Bold"/>
                <a:ea typeface="Inter Bold"/>
                <a:cs typeface="Inter Bold"/>
                <a:sym typeface="Inter Bold"/>
              </a:rPr>
              <a:t>Data Source &amp; Structure</a:t>
            </a:r>
          </a:p>
          <a:p>
            <a:pPr algn="l" marL="577242" indent="-288621" lvl="1">
              <a:lnSpc>
                <a:spcPts val="4304"/>
              </a:lnSpc>
              <a:buFont typeface="Arial"/>
              <a:buChar char="•"/>
            </a:pPr>
            <a:r>
              <a:rPr lang="en-US" sz="26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Source: usedCars.csv</a:t>
            </a:r>
          </a:p>
          <a:p>
            <a:pPr algn="l" marL="577242" indent="-288621" lvl="1">
              <a:lnSpc>
                <a:spcPts val="4304"/>
              </a:lnSpc>
              <a:buFont typeface="Arial"/>
              <a:buChar char="•"/>
            </a:pPr>
            <a:r>
              <a:rPr lang="en-US" sz="26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Size: 1,064 records with 19 initial features</a:t>
            </a:r>
          </a:p>
          <a:p>
            <a:pPr algn="l" marL="577242" indent="-288621" lvl="1">
              <a:lnSpc>
                <a:spcPts val="4304"/>
              </a:lnSpc>
              <a:buFont typeface="Arial"/>
              <a:buChar char="•"/>
            </a:pPr>
            <a:r>
              <a:rPr lang="en-US" sz="26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Types: A comprehensive mix of numerical and categorical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400675"/>
            <a:ext cx="6288133" cy="3873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  <a:spcBef>
                <a:spcPct val="0"/>
              </a:spcBef>
            </a:pPr>
            <a:r>
              <a:rPr lang="en-US" b="true" sz="2745">
                <a:solidFill>
                  <a:srgbClr val="FFB800"/>
                </a:solidFill>
                <a:latin typeface="Inter Bold"/>
                <a:ea typeface="Inter Bold"/>
                <a:cs typeface="Inter Bold"/>
                <a:sym typeface="Inter Bold"/>
              </a:rPr>
              <a:t>Key Initial Observations</a:t>
            </a:r>
          </a:p>
          <a:p>
            <a:pPr algn="l" marL="592733" indent="-296366" lvl="1">
              <a:lnSpc>
                <a:spcPts val="3843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Price column stored as text object requiring conversion</a:t>
            </a:r>
          </a:p>
          <a:p>
            <a:pPr algn="l" marL="592733" indent="-296366" lvl="1">
              <a:lnSpc>
                <a:spcPts val="3843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Significant missing data in TransmissionType and CngKit columns</a:t>
            </a:r>
          </a:p>
          <a:p>
            <a:pPr algn="l" marL="592733" indent="-296366" lvl="1">
              <a:lnSpc>
                <a:spcPts val="3843"/>
              </a:lnSpc>
              <a:buFont typeface="Arial"/>
              <a:buChar char="•"/>
            </a:pPr>
            <a:r>
              <a:rPr lang="en-US" sz="27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Rich feature set covering vehicle specifications and market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8067" y="8880544"/>
            <a:ext cx="4449333" cy="1116378"/>
          </a:xfrm>
          <a:custGeom>
            <a:avLst/>
            <a:gdLst/>
            <a:ahLst/>
            <a:cxnLst/>
            <a:rect r="r" b="b" t="t" l="l"/>
            <a:pathLst>
              <a:path h="1116378" w="4449333">
                <a:moveTo>
                  <a:pt x="0" y="0"/>
                </a:moveTo>
                <a:lnTo>
                  <a:pt x="4449334" y="0"/>
                </a:lnTo>
                <a:lnTo>
                  <a:pt x="4449334" y="1116378"/>
                </a:lnTo>
                <a:lnTo>
                  <a:pt x="0" y="1116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0722" y="2308963"/>
            <a:ext cx="10454828" cy="5669074"/>
          </a:xfrm>
          <a:custGeom>
            <a:avLst/>
            <a:gdLst/>
            <a:ahLst/>
            <a:cxnLst/>
            <a:rect r="r" b="b" t="t" l="l"/>
            <a:pathLst>
              <a:path h="5669074" w="10454828">
                <a:moveTo>
                  <a:pt x="0" y="0"/>
                </a:moveTo>
                <a:lnTo>
                  <a:pt x="10454828" y="0"/>
                </a:lnTo>
                <a:lnTo>
                  <a:pt x="10454828" y="5669074"/>
                </a:lnTo>
                <a:lnTo>
                  <a:pt x="0" y="5669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0843" y="2232674"/>
            <a:ext cx="5070634" cy="2407639"/>
          </a:xfrm>
          <a:custGeom>
            <a:avLst/>
            <a:gdLst/>
            <a:ahLst/>
            <a:cxnLst/>
            <a:rect r="r" b="b" t="t" l="l"/>
            <a:pathLst>
              <a:path h="2407639" w="5070634">
                <a:moveTo>
                  <a:pt x="0" y="0"/>
                </a:moveTo>
                <a:lnTo>
                  <a:pt x="5070634" y="0"/>
                </a:lnTo>
                <a:lnTo>
                  <a:pt x="5070634" y="2407639"/>
                </a:lnTo>
                <a:lnTo>
                  <a:pt x="0" y="2407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0254" y="4783837"/>
            <a:ext cx="3386132" cy="2995124"/>
          </a:xfrm>
          <a:custGeom>
            <a:avLst/>
            <a:gdLst/>
            <a:ahLst/>
            <a:cxnLst/>
            <a:rect r="r" b="b" t="t" l="l"/>
            <a:pathLst>
              <a:path h="2995124" w="3386132">
                <a:moveTo>
                  <a:pt x="0" y="0"/>
                </a:moveTo>
                <a:lnTo>
                  <a:pt x="3386132" y="0"/>
                </a:lnTo>
                <a:lnTo>
                  <a:pt x="3386132" y="2995124"/>
                </a:lnTo>
                <a:lnTo>
                  <a:pt x="0" y="299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4246" y="4783837"/>
            <a:ext cx="3241914" cy="3023050"/>
          </a:xfrm>
          <a:custGeom>
            <a:avLst/>
            <a:gdLst/>
            <a:ahLst/>
            <a:cxnLst/>
            <a:rect r="r" b="b" t="t" l="l"/>
            <a:pathLst>
              <a:path h="3023050" w="3241914">
                <a:moveTo>
                  <a:pt x="0" y="0"/>
                </a:moveTo>
                <a:lnTo>
                  <a:pt x="3241914" y="0"/>
                </a:lnTo>
                <a:lnTo>
                  <a:pt x="3241914" y="3023051"/>
                </a:lnTo>
                <a:lnTo>
                  <a:pt x="0" y="3023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71197" y="781050"/>
            <a:ext cx="11545606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DATA CLEANING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66160" y="8562642"/>
            <a:ext cx="11155679" cy="86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  <a:spcBef>
                <a:spcPct val="0"/>
              </a:spcBef>
            </a:pPr>
            <a:r>
              <a:rPr lang="en-US" sz="2504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Our objective was to create a reliable, clean dataset that would serve as a solid foundation for accurate machine learning modeling.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6692" y="442547"/>
            <a:ext cx="4449333" cy="1116378"/>
          </a:xfrm>
          <a:custGeom>
            <a:avLst/>
            <a:gdLst/>
            <a:ahLst/>
            <a:cxnLst/>
            <a:rect r="r" b="b" t="t" l="l"/>
            <a:pathLst>
              <a:path h="1116378" w="4449333">
                <a:moveTo>
                  <a:pt x="0" y="0"/>
                </a:moveTo>
                <a:lnTo>
                  <a:pt x="4449334" y="0"/>
                </a:lnTo>
                <a:lnTo>
                  <a:pt x="4449334" y="1116378"/>
                </a:lnTo>
                <a:lnTo>
                  <a:pt x="0" y="1116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55607"/>
            <a:ext cx="9042326" cy="5775786"/>
          </a:xfrm>
          <a:custGeom>
            <a:avLst/>
            <a:gdLst/>
            <a:ahLst/>
            <a:cxnLst/>
            <a:rect r="r" b="b" t="t" l="l"/>
            <a:pathLst>
              <a:path h="5775786" w="9042326">
                <a:moveTo>
                  <a:pt x="0" y="0"/>
                </a:moveTo>
                <a:lnTo>
                  <a:pt x="9042326" y="0"/>
                </a:lnTo>
                <a:lnTo>
                  <a:pt x="9042326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71026" y="2799238"/>
            <a:ext cx="6857912" cy="5123499"/>
          </a:xfrm>
          <a:custGeom>
            <a:avLst/>
            <a:gdLst/>
            <a:ahLst/>
            <a:cxnLst/>
            <a:rect r="r" b="b" t="t" l="l"/>
            <a:pathLst>
              <a:path h="5123499" w="6857912">
                <a:moveTo>
                  <a:pt x="0" y="0"/>
                </a:moveTo>
                <a:lnTo>
                  <a:pt x="6857913" y="0"/>
                </a:lnTo>
                <a:lnTo>
                  <a:pt x="6857913" y="5123499"/>
                </a:lnTo>
                <a:lnTo>
                  <a:pt x="0" y="5123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1866" y="923925"/>
            <a:ext cx="1554426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FEATURE ENGINEERING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592" y="8585200"/>
            <a:ext cx="1333481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These enginee</a:t>
            </a:r>
            <a:r>
              <a:rPr lang="en-US" sz="24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red features were designed to create more powerful and intuitive inputs that better capture the underlying factors affecting car prices in the marketplace.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048" y="8968749"/>
            <a:ext cx="4449333" cy="1116378"/>
          </a:xfrm>
          <a:custGeom>
            <a:avLst/>
            <a:gdLst/>
            <a:ahLst/>
            <a:cxnLst/>
            <a:rect r="r" b="b" t="t" l="l"/>
            <a:pathLst>
              <a:path h="1116378" w="4449333">
                <a:moveTo>
                  <a:pt x="0" y="0"/>
                </a:moveTo>
                <a:lnTo>
                  <a:pt x="4449333" y="0"/>
                </a:lnTo>
                <a:lnTo>
                  <a:pt x="4449333" y="1116379"/>
                </a:lnTo>
                <a:lnTo>
                  <a:pt x="0" y="111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43342"/>
            <a:ext cx="8972323" cy="5787148"/>
          </a:xfrm>
          <a:custGeom>
            <a:avLst/>
            <a:gdLst/>
            <a:ahLst/>
            <a:cxnLst/>
            <a:rect r="r" b="b" t="t" l="l"/>
            <a:pathLst>
              <a:path h="5787148" w="8972323">
                <a:moveTo>
                  <a:pt x="0" y="0"/>
                </a:moveTo>
                <a:lnTo>
                  <a:pt x="8972323" y="0"/>
                </a:lnTo>
                <a:lnTo>
                  <a:pt x="8972323" y="5787149"/>
                </a:lnTo>
                <a:lnTo>
                  <a:pt x="0" y="5787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61449" y="2949678"/>
            <a:ext cx="6531742" cy="1400712"/>
          </a:xfrm>
          <a:custGeom>
            <a:avLst/>
            <a:gdLst/>
            <a:ahLst/>
            <a:cxnLst/>
            <a:rect r="r" b="b" t="t" l="l"/>
            <a:pathLst>
              <a:path h="1400712" w="6531742">
                <a:moveTo>
                  <a:pt x="0" y="0"/>
                </a:moveTo>
                <a:lnTo>
                  <a:pt x="6531742" y="0"/>
                </a:lnTo>
                <a:lnTo>
                  <a:pt x="6531742" y="1400712"/>
                </a:lnTo>
                <a:lnTo>
                  <a:pt x="0" y="1400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95340" y="4807590"/>
            <a:ext cx="7063960" cy="3522900"/>
          </a:xfrm>
          <a:custGeom>
            <a:avLst/>
            <a:gdLst/>
            <a:ahLst/>
            <a:cxnLst/>
            <a:rect r="r" b="b" t="t" l="l"/>
            <a:pathLst>
              <a:path h="3522900" w="7063960">
                <a:moveTo>
                  <a:pt x="0" y="0"/>
                </a:moveTo>
                <a:lnTo>
                  <a:pt x="7063960" y="0"/>
                </a:lnTo>
                <a:lnTo>
                  <a:pt x="7063960" y="3522901"/>
                </a:lnTo>
                <a:lnTo>
                  <a:pt x="0" y="3522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1866" y="923925"/>
            <a:ext cx="1554426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DATA PREPROCESSING 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9993" y="8740066"/>
            <a:ext cx="1340801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These enginee</a:t>
            </a:r>
            <a:r>
              <a:rPr lang="en-US" sz="24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red features were designed to create more powerful and intuitive inputs that better capture the underlying factors affecting car prices in the marketplace.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048" y="8968749"/>
            <a:ext cx="4449333" cy="1116378"/>
          </a:xfrm>
          <a:custGeom>
            <a:avLst/>
            <a:gdLst/>
            <a:ahLst/>
            <a:cxnLst/>
            <a:rect r="r" b="b" t="t" l="l"/>
            <a:pathLst>
              <a:path h="1116378" w="4449333">
                <a:moveTo>
                  <a:pt x="0" y="0"/>
                </a:moveTo>
                <a:lnTo>
                  <a:pt x="4449333" y="0"/>
                </a:lnTo>
                <a:lnTo>
                  <a:pt x="4449333" y="1116379"/>
                </a:lnTo>
                <a:lnTo>
                  <a:pt x="0" y="111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50163"/>
            <a:ext cx="9056482" cy="5773507"/>
          </a:xfrm>
          <a:custGeom>
            <a:avLst/>
            <a:gdLst/>
            <a:ahLst/>
            <a:cxnLst/>
            <a:rect r="r" b="b" t="t" l="l"/>
            <a:pathLst>
              <a:path h="5773507" w="9056482">
                <a:moveTo>
                  <a:pt x="0" y="0"/>
                </a:moveTo>
                <a:lnTo>
                  <a:pt x="9056482" y="0"/>
                </a:lnTo>
                <a:lnTo>
                  <a:pt x="9056482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7293" y="2550163"/>
            <a:ext cx="7322007" cy="1579621"/>
          </a:xfrm>
          <a:custGeom>
            <a:avLst/>
            <a:gdLst/>
            <a:ahLst/>
            <a:cxnLst/>
            <a:rect r="r" b="b" t="t" l="l"/>
            <a:pathLst>
              <a:path h="1579621" w="7322007">
                <a:moveTo>
                  <a:pt x="0" y="0"/>
                </a:moveTo>
                <a:lnTo>
                  <a:pt x="7322007" y="0"/>
                </a:lnTo>
                <a:lnTo>
                  <a:pt x="7322007" y="1579620"/>
                </a:lnTo>
                <a:lnTo>
                  <a:pt x="0" y="157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37293" y="4810215"/>
            <a:ext cx="7322007" cy="2389609"/>
          </a:xfrm>
          <a:custGeom>
            <a:avLst/>
            <a:gdLst/>
            <a:ahLst/>
            <a:cxnLst/>
            <a:rect r="r" b="b" t="t" l="l"/>
            <a:pathLst>
              <a:path h="2389609" w="7322007">
                <a:moveTo>
                  <a:pt x="0" y="0"/>
                </a:moveTo>
                <a:lnTo>
                  <a:pt x="7322007" y="0"/>
                </a:lnTo>
                <a:lnTo>
                  <a:pt x="7322007" y="2389609"/>
                </a:lnTo>
                <a:lnTo>
                  <a:pt x="0" y="2389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1866" y="923925"/>
            <a:ext cx="1554426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MODEL PERFORMANCE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1285" y="8746583"/>
            <a:ext cx="1114406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Top Pe</a:t>
            </a:r>
            <a:r>
              <a:rPr lang="en-US" sz="19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rformer: Ridge Regression achieved an impressive R-squared of 0.790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048" y="8968749"/>
            <a:ext cx="4449333" cy="1116378"/>
          </a:xfrm>
          <a:custGeom>
            <a:avLst/>
            <a:gdLst/>
            <a:ahLst/>
            <a:cxnLst/>
            <a:rect r="r" b="b" t="t" l="l"/>
            <a:pathLst>
              <a:path h="1116378" w="4449333">
                <a:moveTo>
                  <a:pt x="0" y="0"/>
                </a:moveTo>
                <a:lnTo>
                  <a:pt x="4449333" y="0"/>
                </a:lnTo>
                <a:lnTo>
                  <a:pt x="4449333" y="1116379"/>
                </a:lnTo>
                <a:lnTo>
                  <a:pt x="0" y="111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275806"/>
            <a:ext cx="11301259" cy="5735389"/>
          </a:xfrm>
          <a:custGeom>
            <a:avLst/>
            <a:gdLst/>
            <a:ahLst/>
            <a:cxnLst/>
            <a:rect r="r" b="b" t="t" l="l"/>
            <a:pathLst>
              <a:path h="5735389" w="11301259">
                <a:moveTo>
                  <a:pt x="0" y="0"/>
                </a:moveTo>
                <a:lnTo>
                  <a:pt x="11301258" y="0"/>
                </a:lnTo>
                <a:lnTo>
                  <a:pt x="11301258" y="5735388"/>
                </a:lnTo>
                <a:lnTo>
                  <a:pt x="0" y="5735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1866" y="923925"/>
            <a:ext cx="1554426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FINAL MODEL COMPARISON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79785" y="8482363"/>
            <a:ext cx="1221562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The comparison clea</a:t>
            </a:r>
            <a:r>
              <a:rPr lang="en-US" sz="1999">
                <a:solidFill>
                  <a:srgbClr val="FFB800"/>
                </a:solidFill>
                <a:latin typeface="Inter"/>
                <a:ea typeface="Inter"/>
                <a:cs typeface="Inter"/>
                <a:sym typeface="Inter"/>
              </a:rPr>
              <a:t>rly demonstrates Ridge Regression's superior performance, maintaining consistent accuracy across both baseline and tuned configurations while delivering the lowest prediction errors.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55923" y="6302594"/>
            <a:ext cx="6022563" cy="3707566"/>
            <a:chOff x="0" y="0"/>
            <a:chExt cx="550903" cy="3391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903" cy="339143"/>
            </a:xfrm>
            <a:custGeom>
              <a:avLst/>
              <a:gdLst/>
              <a:ahLst/>
              <a:cxnLst/>
              <a:rect r="r" b="b" t="t" l="l"/>
              <a:pathLst>
                <a:path h="339143" w="550903">
                  <a:moveTo>
                    <a:pt x="0" y="0"/>
                  </a:moveTo>
                  <a:lnTo>
                    <a:pt x="550903" y="0"/>
                  </a:lnTo>
                  <a:lnTo>
                    <a:pt x="550903" y="339143"/>
                  </a:lnTo>
                  <a:lnTo>
                    <a:pt x="0" y="339143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0903" cy="37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555923" y="2014002"/>
            <a:ext cx="6022563" cy="3707566"/>
            <a:chOff x="0" y="0"/>
            <a:chExt cx="550903" cy="3391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0903" cy="339143"/>
            </a:xfrm>
            <a:custGeom>
              <a:avLst/>
              <a:gdLst/>
              <a:ahLst/>
              <a:cxnLst/>
              <a:rect r="r" b="b" t="t" l="l"/>
              <a:pathLst>
                <a:path h="339143" w="550903">
                  <a:moveTo>
                    <a:pt x="0" y="0"/>
                  </a:moveTo>
                  <a:lnTo>
                    <a:pt x="550903" y="0"/>
                  </a:lnTo>
                  <a:lnTo>
                    <a:pt x="550903" y="339143"/>
                  </a:lnTo>
                  <a:lnTo>
                    <a:pt x="0" y="339143"/>
                  </a:lnTo>
                  <a:close/>
                </a:path>
              </a:pathLst>
            </a:custGeom>
            <a:gradFill rotWithShape="true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0903" cy="37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53594" y="2939411"/>
            <a:ext cx="1032426" cy="859729"/>
          </a:xfrm>
          <a:custGeom>
            <a:avLst/>
            <a:gdLst/>
            <a:ahLst/>
            <a:cxnLst/>
            <a:rect r="r" b="b" t="t" l="l"/>
            <a:pathLst>
              <a:path h="859729" w="1032426">
                <a:moveTo>
                  <a:pt x="0" y="0"/>
                </a:moveTo>
                <a:lnTo>
                  <a:pt x="1032427" y="0"/>
                </a:lnTo>
                <a:lnTo>
                  <a:pt x="1032427" y="859729"/>
                </a:lnTo>
                <a:lnTo>
                  <a:pt x="0" y="859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8953" y="6761277"/>
            <a:ext cx="1250098" cy="779607"/>
          </a:xfrm>
          <a:custGeom>
            <a:avLst/>
            <a:gdLst/>
            <a:ahLst/>
            <a:cxnLst/>
            <a:rect r="r" b="b" t="t" l="l"/>
            <a:pathLst>
              <a:path h="779607" w="1250098">
                <a:moveTo>
                  <a:pt x="0" y="0"/>
                </a:moveTo>
                <a:lnTo>
                  <a:pt x="1250098" y="0"/>
                </a:lnTo>
                <a:lnTo>
                  <a:pt x="1250098" y="779607"/>
                </a:lnTo>
                <a:lnTo>
                  <a:pt x="0" y="779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15595" y="2337158"/>
            <a:ext cx="1173456" cy="1130785"/>
          </a:xfrm>
          <a:custGeom>
            <a:avLst/>
            <a:gdLst/>
            <a:ahLst/>
            <a:cxnLst/>
            <a:rect r="r" b="b" t="t" l="l"/>
            <a:pathLst>
              <a:path h="1130785" w="1173456">
                <a:moveTo>
                  <a:pt x="0" y="0"/>
                </a:moveTo>
                <a:lnTo>
                  <a:pt x="1173456" y="0"/>
                </a:lnTo>
                <a:lnTo>
                  <a:pt x="1173456" y="1130785"/>
                </a:lnTo>
                <a:lnTo>
                  <a:pt x="0" y="1130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1713" y="466725"/>
            <a:ext cx="17544574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 i="true">
                <a:solidFill>
                  <a:srgbClr val="FFFFFF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FINAL MODEL SELECTION: RIDGE REGRESSION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5251794" y="1858696"/>
            <a:ext cx="4958218" cy="1244062"/>
          </a:xfrm>
          <a:custGeom>
            <a:avLst/>
            <a:gdLst/>
            <a:ahLst/>
            <a:cxnLst/>
            <a:rect r="r" b="b" t="t" l="l"/>
            <a:pathLst>
              <a:path h="1244062" w="4958218">
                <a:moveTo>
                  <a:pt x="4958218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8" y="1244062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-1918977" y="1391971"/>
            <a:ext cx="4958218" cy="1244062"/>
          </a:xfrm>
          <a:custGeom>
            <a:avLst/>
            <a:gdLst/>
            <a:ahLst/>
            <a:cxnLst/>
            <a:rect r="r" b="b" t="t" l="l"/>
            <a:pathLst>
              <a:path h="1244062" w="4958218">
                <a:moveTo>
                  <a:pt x="4958219" y="0"/>
                </a:moveTo>
                <a:lnTo>
                  <a:pt x="0" y="0"/>
                </a:lnTo>
                <a:lnTo>
                  <a:pt x="0" y="1244062"/>
                </a:lnTo>
                <a:lnTo>
                  <a:pt x="4958219" y="1244062"/>
                </a:lnTo>
                <a:lnTo>
                  <a:pt x="4958219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86812" y="1713897"/>
            <a:ext cx="8191500" cy="4378175"/>
          </a:xfrm>
          <a:custGeom>
            <a:avLst/>
            <a:gdLst/>
            <a:ahLst/>
            <a:cxnLst/>
            <a:rect r="r" b="b" t="t" l="l"/>
            <a:pathLst>
              <a:path h="4378175" w="8191500">
                <a:moveTo>
                  <a:pt x="0" y="0"/>
                </a:moveTo>
                <a:lnTo>
                  <a:pt x="8191500" y="0"/>
                </a:lnTo>
                <a:lnTo>
                  <a:pt x="8191500" y="4378175"/>
                </a:lnTo>
                <a:lnTo>
                  <a:pt x="0" y="4378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646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12616" y="6320068"/>
            <a:ext cx="6739893" cy="3690091"/>
          </a:xfrm>
          <a:custGeom>
            <a:avLst/>
            <a:gdLst/>
            <a:ahLst/>
            <a:cxnLst/>
            <a:rect r="r" b="b" t="t" l="l"/>
            <a:pathLst>
              <a:path h="3690091" w="6739893">
                <a:moveTo>
                  <a:pt x="0" y="0"/>
                </a:moveTo>
                <a:lnTo>
                  <a:pt x="6739893" y="0"/>
                </a:lnTo>
                <a:lnTo>
                  <a:pt x="6739893" y="3690092"/>
                </a:lnTo>
                <a:lnTo>
                  <a:pt x="0" y="3690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72408" y="7845684"/>
            <a:ext cx="4980331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Performed exceptionally well out-of-the-box, indicating strong resistance to overfitting on this dataset.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2408" y="3527041"/>
            <a:ext cx="4980331" cy="156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Achieved the best R-squared score of 0.790 and lowest Mean Absolute Error of ₹138,983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69266" y="2578883"/>
            <a:ext cx="3583473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</a:t>
            </a:r>
            <a:r>
              <a:rPr lang="en-US" b="true" sz="2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ighest Accuracy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88328" y="6870092"/>
            <a:ext cx="3464411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Robu</a:t>
            </a:r>
            <a:r>
              <a:rPr lang="en-US" b="true" sz="2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 &amp; Stable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DAGz6hj7jh8</dc:identifier>
  <dcterms:modified xsi:type="dcterms:W3CDTF">2011-08-01T06:04:30Z</dcterms:modified>
  <cp:revision>1</cp:revision>
  <dc:title>Predicting Used Car Prices Models</dc:title>
</cp:coreProperties>
</file>